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Fira Sans Extra Condensed Medium"/>
      <p:regular r:id="rId30"/>
      <p:bold r:id="rId31"/>
      <p:italic r:id="rId32"/>
      <p:boldItalic r:id="rId33"/>
    </p:embeddedFont>
    <p:embeddedFont>
      <p:font typeface="Roboto Condensed"/>
      <p:regular r:id="rId34"/>
      <p:bold r:id="rId35"/>
      <p:italic r:id="rId36"/>
      <p:boldItalic r:id="rId37"/>
    </p:embeddedFont>
    <p:embeddedFont>
      <p:font typeface="Squada One"/>
      <p:regular r:id="rId38"/>
    </p:embeddedFont>
    <p:embeddedFont>
      <p:font typeface="Roboto Condensed Light"/>
      <p:regular r:id="rId39"/>
      <p:bold r:id="rId40"/>
      <p:italic r:id="rId41"/>
      <p:boldItalic r:id="rId42"/>
    </p:embeddedFont>
    <p:embeddedFont>
      <p:font typeface="Exo 2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Light-boldItalic.fntdata"/><Relationship Id="rId41" Type="http://schemas.openxmlformats.org/officeDocument/2006/relationships/font" Target="fonts/RobotoCondensedLight-italic.fntdata"/><Relationship Id="rId22" Type="http://schemas.openxmlformats.org/officeDocument/2006/relationships/slide" Target="slides/slide17.xml"/><Relationship Id="rId44" Type="http://schemas.openxmlformats.org/officeDocument/2006/relationships/font" Target="fonts/Exo2-bold.fntdata"/><Relationship Id="rId21" Type="http://schemas.openxmlformats.org/officeDocument/2006/relationships/slide" Target="slides/slide16.xml"/><Relationship Id="rId43" Type="http://schemas.openxmlformats.org/officeDocument/2006/relationships/font" Target="fonts/Exo2-regular.fntdata"/><Relationship Id="rId24" Type="http://schemas.openxmlformats.org/officeDocument/2006/relationships/slide" Target="slides/slide19.xml"/><Relationship Id="rId46" Type="http://schemas.openxmlformats.org/officeDocument/2006/relationships/font" Target="fonts/Exo2-boldItalic.fntdata"/><Relationship Id="rId23" Type="http://schemas.openxmlformats.org/officeDocument/2006/relationships/slide" Target="slides/slide18.xml"/><Relationship Id="rId45" Type="http://schemas.openxmlformats.org/officeDocument/2006/relationships/font" Target="fonts/Exo2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8.xml"/><Relationship Id="rId35" Type="http://schemas.openxmlformats.org/officeDocument/2006/relationships/font" Target="fonts/RobotoCondensed-bold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regular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italic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Light-regular.fntdata"/><Relationship Id="rId16" Type="http://schemas.openxmlformats.org/officeDocument/2006/relationships/slide" Target="slides/slide11.xml"/><Relationship Id="rId38" Type="http://schemas.openxmlformats.org/officeDocument/2006/relationships/font" Target="fonts/Squada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f09895d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f09895d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68e5578c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68e5578c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df09895d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df09895d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68e5578cb_5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768e5578cb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8e5578cb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8e5578cb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68e5578cb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68e5578cb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68e5578cb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68e5578cb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68e5578cb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68e5578cb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df09895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6df09895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f09895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6df09895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68e5578cb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768e5578c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68e5578cb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768e5578cb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8e5578cb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768e5578c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1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1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11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3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5" name="Google Shape;75;p13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3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9" name="Google Shape;79;p13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3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3" name="Google Shape;83;p13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4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4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4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7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7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7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17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4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" name="Google Shape;18;p4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" name="Google Shape;25;p4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6" name="Google Shape;26;p4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" name="Google Shape;27;p4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8" name="Google Shape;28;p4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" name="Google Shape;29;p4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0" name="Google Shape;30;p4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4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" name="Google Shape;32;p4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" name="Google Shape;33;p4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9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0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0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0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math.uni-bremen.de/didaktik/ma/ralbers/Veranstaltungen/Aarchiv/AusgewAnw0708/Material/PlatonischeK.html" TargetMode="External"/><Relationship Id="rId4" Type="http://schemas.openxmlformats.org/officeDocument/2006/relationships/hyperlink" Target="https://images-na.ssl-images-amazon.com/images/I/61kwvE%2ByC5L._SY355_.jpg" TargetMode="External"/><Relationship Id="rId5" Type="http://schemas.openxmlformats.org/officeDocument/2006/relationships/hyperlink" Target="https://upload.wikimedia.org/wikipedia/commons/thumb/d/da/Tic-tac-toe-game-tree.svg/1200px-Tic-tac-toe-game-tree.svg.png" TargetMode="External"/><Relationship Id="rId6" Type="http://schemas.openxmlformats.org/officeDocument/2006/relationships/hyperlink" Target="https://www.tensorflow.org/lite/models/object_detection/overv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Von Felix Brübach, Robert Feuerhack und Philipp Händler</a:t>
            </a:r>
            <a:endParaRPr/>
          </a:p>
        </p:txBody>
      </p:sp>
      <p:sp>
        <p:nvSpPr>
          <p:cNvPr id="119" name="Google Shape;119;p21"/>
          <p:cNvSpPr txBox="1"/>
          <p:nvPr>
            <p:ph type="ctrTitle"/>
          </p:nvPr>
        </p:nvSpPr>
        <p:spPr>
          <a:xfrm>
            <a:off x="1161525" y="283175"/>
            <a:ext cx="6886800" cy="36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600"/>
              <a:t>3D-Modellierung von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600"/>
              <a:t>Magic Rainbow Ball &amp;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600"/>
              <a:t>Rubik’s Cube mittels Object Detection</a:t>
            </a:r>
            <a:r>
              <a:rPr lang="en" sz="3600">
                <a:solidFill>
                  <a:srgbClr val="434343"/>
                </a:solidFill>
              </a:rPr>
              <a:t> 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3600">
              <a:solidFill>
                <a:srgbClr val="434343"/>
              </a:solidFill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552450" y="15613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Modell wird in App geladen mittels Framework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Kamera nimmt Bild auf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Modell nimmt Bild und gib eine Liste von Erkennungen zurück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 sz="1800"/>
          </a:p>
        </p:txBody>
      </p:sp>
      <p:sp>
        <p:nvSpPr>
          <p:cNvPr id="195" name="Google Shape;195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Objekterkennung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650" y="1451450"/>
            <a:ext cx="2888950" cy="261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TFLite Nachteil?: False Positives</a:t>
            </a:r>
            <a:endParaRPr/>
          </a:p>
        </p:txBody>
      </p:sp>
      <p:pic>
        <p:nvPicPr>
          <p:cNvPr descr="Screenshot of Android example"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850" y="1496325"/>
            <a:ext cx="1851075" cy="3288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of Android example showing a false positive"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701" y="1496313"/>
            <a:ext cx="1851075" cy="328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552450" y="1561300"/>
            <a:ext cx="75303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Modell 1: erkennt Magic Rainbow Balls und Rubik’s Cubes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Modell 2: erkennt Würfelseiten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Bildausschnitt → 9 fixe Positionen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RGB → LAB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DeltaE → rötlicher RGB (Feld) wird als rotes Feld erkannt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Modell 3: erkennt Bälle und Ringe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Bildausschnitte → Überlappungen → z.B. blauer Ball in viollettem Ring</a:t>
            </a:r>
            <a:endParaRPr sz="1800"/>
          </a:p>
        </p:txBody>
      </p:sp>
      <p:sp>
        <p:nvSpPr>
          <p:cNvPr id="210" name="Google Shape;210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Unsere Modelle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475" y="3703875"/>
            <a:ext cx="1239288" cy="12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497" y="2094100"/>
            <a:ext cx="1707325" cy="16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900" y="235900"/>
            <a:ext cx="3266374" cy="185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5900" y="2270738"/>
            <a:ext cx="1338091" cy="12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3D-MODELLIERUNG</a:t>
            </a:r>
            <a:endParaRPr/>
          </a:p>
        </p:txBody>
      </p:sp>
      <p:sp>
        <p:nvSpPr>
          <p:cNvPr id="220" name="Google Shape;220;p33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21" name="Google Shape;221;p33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33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Unter Benutzung von Blender und der Blender-Python-API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 Rubik’s Cube</a:t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1260450" y="1183700"/>
            <a:ext cx="6623100" cy="3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 Seitiger Würfel 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 Seite 9 farbige Flächen (54 Flächen)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3D-Modell: 26 kleine Würfel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 Rainbow Ball</a:t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1258850" y="1186300"/>
            <a:ext cx="72009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Eigentlich keine richtige Kugel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Besteht aus einem sog. Dodekaeder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12 verschiedenfarbige Ringe mit 11 verschiedenfarbigen Kugeln 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 Dodekaeder</a:t>
            </a:r>
            <a:endParaRPr/>
          </a:p>
        </p:txBody>
      </p:sp>
      <p:pic>
        <p:nvPicPr>
          <p:cNvPr descr="C:\Users\Philipp\Pictures\Rechnung.PNG"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470" y="3075806"/>
            <a:ext cx="6496050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1554800" y="1240075"/>
            <a:ext cx="60594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AutoNum type="arabicPeriod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Punkte des normalen Würfels im Koordinatensystem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AutoNum type="arabicPeriod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Über jeder Seite des Würfels 2 weitere Punkte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AutoNum type="arabicPeriod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Punkte neu zu Fünfecken verbinden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3419800" y="2624588"/>
            <a:ext cx="20574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Der goldene Schnitt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Der Dodekaeder</a:t>
            </a:r>
            <a:endParaRPr/>
          </a:p>
        </p:txBody>
      </p:sp>
      <p:pic>
        <p:nvPicPr>
          <p:cNvPr descr="C:\Users\Philipp\Pictures\Dodekaeder.PNG" id="248" name="Google Shape;2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15" y="908050"/>
            <a:ext cx="6324600" cy="42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ctrTitle"/>
          </p:nvPr>
        </p:nvSpPr>
        <p:spPr>
          <a:xfrm flipH="1">
            <a:off x="2469650" y="2645975"/>
            <a:ext cx="66363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MAGIC RAINBOW BALL LÖSEN</a:t>
            </a:r>
            <a:endParaRPr/>
          </a:p>
        </p:txBody>
      </p:sp>
      <p:sp>
        <p:nvSpPr>
          <p:cNvPr id="254" name="Google Shape;254;p3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5" name="Google Shape;255;p3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3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Game Tree Search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284500" y="1210550"/>
            <a:ext cx="88380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Einzelspieler → kein Min-Max!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Magic Rainbow Ball ≙ Schiebepuzzle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→ Game Tree Search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2" name="Google Shape;262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Rainbow Ball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038" y="850400"/>
            <a:ext cx="33813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2436950" y="2200663"/>
            <a:ext cx="437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INHALTSVERZEICHNIS</a:t>
            </a:r>
            <a:endParaRPr/>
          </a:p>
        </p:txBody>
      </p:sp>
      <p:sp>
        <p:nvSpPr>
          <p:cNvPr id="126" name="Google Shape;126;p22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PROJEKTABLAUF</a:t>
            </a:r>
            <a:endParaRPr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Generell, Probleme &amp; Lösungen</a:t>
            </a:r>
            <a:endParaRPr/>
          </a:p>
        </p:txBody>
      </p:sp>
      <p:sp>
        <p:nvSpPr>
          <p:cNvPr id="128" name="Google Shape;128;p22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TRAININGSDATEN &amp; OBJEKTERKENNUNG</a:t>
            </a:r>
            <a:endParaRPr/>
          </a:p>
        </p:txBody>
      </p:sp>
      <p:sp>
        <p:nvSpPr>
          <p:cNvPr id="129" name="Google Shape;129;p22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Mit der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TensorFlow Object Detection API</a:t>
            </a:r>
            <a:endParaRPr/>
          </a:p>
        </p:txBody>
      </p:sp>
      <p:sp>
        <p:nvSpPr>
          <p:cNvPr id="130" name="Google Shape;130;p22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1" name="Google Shape;131;p22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2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5" name="Google Shape;135;p22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" name="Google Shape;136;p22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3D-MODELLIERUNG</a:t>
            </a:r>
            <a:endParaRPr/>
          </a:p>
        </p:txBody>
      </p:sp>
      <p:sp>
        <p:nvSpPr>
          <p:cNvPr id="137" name="Google Shape;137;p22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Unter der Benutzung von Blender und der Blender-Python API</a:t>
            </a:r>
            <a:endParaRPr/>
          </a:p>
        </p:txBody>
      </p:sp>
      <p:sp>
        <p:nvSpPr>
          <p:cNvPr id="138" name="Google Shape;138;p22"/>
          <p:cNvSpPr txBox="1"/>
          <p:nvPr>
            <p:ph idx="20" type="ctrTitle"/>
          </p:nvPr>
        </p:nvSpPr>
        <p:spPr>
          <a:xfrm>
            <a:off x="6887749" y="3811350"/>
            <a:ext cx="2290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MAGIC RAINBOW BALL LÖSEN</a:t>
            </a:r>
            <a:endParaRPr/>
          </a:p>
        </p:txBody>
      </p:sp>
      <p:sp>
        <p:nvSpPr>
          <p:cNvPr id="139" name="Google Shape;139;p22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   Game Tree Search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7763775" y="4775750"/>
            <a:ext cx="12054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(Livedemo)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284500" y="1210550"/>
            <a:ext cx="88380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jeder Knoten hat 5 Kinder (= Anzahl möglicher Züge)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bewertung(knoten) = manhattandistanz(knoten) + tiefe(knoten)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manhattendistanz(knoten) = ∑ distanz(ball_ist, ball_soll)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9" name="Google Shape;269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Tree Search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8700" l="-3980" r="3980" t="-8700"/>
          <a:stretch/>
        </p:blipFill>
        <p:spPr>
          <a:xfrm>
            <a:off x="6117125" y="2949375"/>
            <a:ext cx="2821449" cy="187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284500" y="1210550"/>
            <a:ext cx="88380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Anfang → Prioritätswarteschlange mit Ausgangsknoten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Wiederhole → entferne ersten Knoten, nachdem Kinder in Schlange eingefügt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Ende →   manhattendistanz(erster Knoten in Schlange) == 0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dauert ein paar Sekunden und Lösungen sind ~20 Züge lang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6" name="Google Shape;276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Tree Search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8700" l="-3980" r="3980" t="-8700"/>
          <a:stretch/>
        </p:blipFill>
        <p:spPr>
          <a:xfrm>
            <a:off x="6117125" y="2949375"/>
            <a:ext cx="2821449" cy="187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ctrTitle"/>
          </p:nvPr>
        </p:nvSpPr>
        <p:spPr>
          <a:xfrm>
            <a:off x="1658001" y="18384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LIVEDEMO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Noch Fragen?</a:t>
            </a:r>
            <a:endParaRPr sz="1800"/>
          </a:p>
        </p:txBody>
      </p:sp>
      <p:sp>
        <p:nvSpPr>
          <p:cNvPr id="288" name="Google Shape;288;p4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/>
              <a:t>VIELEN DANK FÜR IHRE AUFMERKSAMKEIT</a:t>
            </a:r>
            <a:endParaRPr sz="3600"/>
          </a:p>
        </p:txBody>
      </p:sp>
      <p:cxnSp>
        <p:nvCxnSpPr>
          <p:cNvPr id="289" name="Google Shape;289;p43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p43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/>
        </p:nvSpPr>
        <p:spPr>
          <a:xfrm>
            <a:off x="534775" y="991804"/>
            <a:ext cx="53082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" sz="1100" u="sng">
                <a:solidFill>
                  <a:schemeClr val="accent5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http://www.math.uni-bremen.de/didaktik/ma/ralbers/Veranstaltungen/Aarchiv/AusgewAnw0708/Material/PlatonischeK.html</a:t>
            </a:r>
            <a:endParaRPr sz="1100">
              <a:solidFill>
                <a:schemeClr val="accent5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" sz="1100" u="sng">
                <a:solidFill>
                  <a:schemeClr val="accent5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https://images-na.ssl-images-amazon.com/images/I/61kwvE%2ByC5L._SY355_.jpg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" sz="1100" u="sng">
                <a:solidFill>
                  <a:schemeClr val="accent5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5"/>
              </a:rPr>
              <a:t>https://upload.wikimedia.org/wikipedia/commons/thumb/d/da/Tic-tac-toe-game-tree.svg/1200px-Tic-tac-toe-game-tree.svg.png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 Light"/>
              <a:buChar char="■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https://www.tensorflow.org/lite/models/object_detection/overview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6" name="Google Shape;296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QUELLEN</a:t>
            </a:r>
            <a:endParaRPr/>
          </a:p>
        </p:txBody>
      </p:sp>
      <p:cxnSp>
        <p:nvCxnSpPr>
          <p:cNvPr id="297" name="Google Shape;297;p44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PROJEKTABLAUF</a:t>
            </a:r>
            <a:endParaRPr/>
          </a:p>
        </p:txBody>
      </p:sp>
      <p:sp>
        <p:nvSpPr>
          <p:cNvPr id="146" name="Google Shape;146;p23"/>
          <p:cNvSpPr txBox="1"/>
          <p:nvPr>
            <p:ph idx="2" type="title"/>
          </p:nvPr>
        </p:nvSpPr>
        <p:spPr>
          <a:xfrm flipH="1">
            <a:off x="1116904" y="219450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47" name="Google Shape;147;p23"/>
          <p:cNvCxnSpPr/>
          <p:nvPr/>
        </p:nvCxnSpPr>
        <p:spPr>
          <a:xfrm>
            <a:off x="0" y="4107250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900629" y="41913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Generell, Probleme &amp; Lösungen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775" y="360450"/>
            <a:ext cx="3754525" cy="44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50" y="618350"/>
            <a:ext cx="8017450" cy="41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TRAININGSDATEN</a:t>
            </a:r>
            <a:r>
              <a:rPr lang="en"/>
              <a:t> &amp; OBJEKTERKENNUNG</a:t>
            </a:r>
            <a:endParaRPr/>
          </a:p>
        </p:txBody>
      </p:sp>
      <p:sp>
        <p:nvSpPr>
          <p:cNvPr id="164" name="Google Shape;164;p26"/>
          <p:cNvSpPr txBox="1"/>
          <p:nvPr>
            <p:ph idx="2" type="title"/>
          </p:nvPr>
        </p:nvSpPr>
        <p:spPr>
          <a:xfrm flipH="1">
            <a:off x="4944679" y="2236175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65" name="Google Shape;165;p26"/>
          <p:cNvCxnSpPr/>
          <p:nvPr/>
        </p:nvCxnSpPr>
        <p:spPr>
          <a:xfrm>
            <a:off x="7578300" y="408685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26"/>
          <p:cNvSpPr txBox="1"/>
          <p:nvPr>
            <p:ph idx="1" type="subTitle"/>
          </p:nvPr>
        </p:nvSpPr>
        <p:spPr>
          <a:xfrm>
            <a:off x="3757529" y="4181456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Mit der TensorFlow Object Detection API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Modell 1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1273500" y="1103700"/>
            <a:ext cx="64593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Trainingsdaten für Rubik’s Cube und Rainbow Ball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Viele verschiedene Umgebungen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Gutes Ergebnis für kleines Datensatz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">
            <a:off x="6430576" y="1892576"/>
            <a:ext cx="2582912" cy="26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50" y="2239225"/>
            <a:ext cx="3547800" cy="2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1294725" y="1195675"/>
            <a:ext cx="67989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Trainingsdaten für die Erkennung der Seiten des Rubik’s Cubes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Jede seite ein Label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Farberkennung mithilfe eines A</a:t>
            </a: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lgorithmus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647" y="2221550"/>
            <a:ext cx="2131775" cy="23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Modell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1315950" y="1103700"/>
            <a:ext cx="67989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●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Trainingsdaten für die Erkennung der Ringe und deren Inhalt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Erster Ansatz :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■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Schwarz-/Weiss-Bilder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Jedoch Problem: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■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Wie erkennen wir Farben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Roboto Condensed Light"/>
              <a:buChar char="○"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Also Erkennung der Farben per Label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50" y="2451470"/>
            <a:ext cx="1837950" cy="235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700" y="1743650"/>
            <a:ext cx="2541525" cy="28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Modell 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